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9" r:id="rId5"/>
    <p:sldId id="272" r:id="rId6"/>
    <p:sldId id="273" r:id="rId7"/>
    <p:sldId id="279" r:id="rId8"/>
    <p:sldId id="274" r:id="rId9"/>
    <p:sldId id="275" r:id="rId10"/>
    <p:sldId id="276" r:id="rId11"/>
    <p:sldId id="277" r:id="rId12"/>
    <p:sldId id="282" r:id="rId13"/>
    <p:sldId id="278" r:id="rId14"/>
    <p:sldId id="289" r:id="rId15"/>
    <p:sldId id="280" r:id="rId16"/>
    <p:sldId id="287" r:id="rId17"/>
    <p:sldId id="284" r:id="rId18"/>
    <p:sldId id="285" r:id="rId19"/>
    <p:sldId id="286" r:id="rId20"/>
    <p:sldId id="292" r:id="rId21"/>
    <p:sldId id="291" r:id="rId22"/>
    <p:sldId id="293" r:id="rId23"/>
    <p:sldId id="294" r:id="rId24"/>
    <p:sldId id="295" r:id="rId25"/>
    <p:sldId id="29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BF5F0B-FB1B-473F-BB96-011ADAFB9414}" v="21" dt="2023-06-19T21:49:21.7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0A99F-133A-DB9A-63A9-ECA990B889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506868-E0B7-5577-21DB-B5FF45FE1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86358-AD30-5A03-DE0D-41A8D1F24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98F81-7E0A-4BED-A212-8349BE0A137D}" type="datetimeFigureOut">
              <a:rPr lang="en-IE" smtClean="0"/>
              <a:t>26/06/2023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34C17-6D8D-249D-8E82-4CB46521C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D2EA9-40B9-7B01-E401-14EAF2F76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A263-EC18-492F-A50F-9C029E6F949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32519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2472F-1F65-236E-0151-4D1A3C01C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3EEE10-98D7-B6CB-FF14-38E622D261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318BE-7D77-F1E9-A3AC-86FF93482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98F81-7E0A-4BED-A212-8349BE0A137D}" type="datetimeFigureOut">
              <a:rPr lang="en-IE" smtClean="0"/>
              <a:t>26/06/2023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002C8-9B13-0CFE-CC6B-B9441F897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55A8D-0178-3301-BF61-C766CD514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A263-EC18-492F-A50F-9C029E6F949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69997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8F9B00-31C9-25CC-AD73-79A4DF6715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D43E76-7F74-EF78-BF28-BC30284ADC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05E96-F016-689C-8EFE-A1DCA74EA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98F81-7E0A-4BED-A212-8349BE0A137D}" type="datetimeFigureOut">
              <a:rPr lang="en-IE" smtClean="0"/>
              <a:t>26/06/2023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7E277-CC05-F7C0-AC07-F011401A7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866C7-D1AD-3B0E-B037-396572F48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A263-EC18-492F-A50F-9C029E6F949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02751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CA262-B071-9389-FFBA-843657FED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B7B4E-92C8-DFF9-B6AA-4BA7C7053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C7A9B-EEAC-7979-D65E-DA08CC5AC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98F81-7E0A-4BED-A212-8349BE0A137D}" type="datetimeFigureOut">
              <a:rPr lang="en-IE" smtClean="0"/>
              <a:t>26/06/2023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47D688-7A5E-5F03-7EA4-CBE11E754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9EF86-79F8-6B7C-79C1-CA97A6BA1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A263-EC18-492F-A50F-9C029E6F949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65933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C34E3-16EF-60D7-5192-A5FA4E735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C39F5-043C-DC51-A36B-902411A7D2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54FCD-6999-B9AD-92E1-424D5917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98F81-7E0A-4BED-A212-8349BE0A137D}" type="datetimeFigureOut">
              <a:rPr lang="en-IE" smtClean="0"/>
              <a:t>26/06/2023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B2957-19FB-47E7-4632-DEE985D67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99D17-E521-D71C-5502-8E63B2D92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A263-EC18-492F-A50F-9C029E6F949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6766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B38B4-11D2-1AE8-88B3-D90C284F8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18041-B0D9-E934-3FED-57DBFA026F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702F6B-5401-59A9-9FC7-39A547FD5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2F5D09-FB3A-D36D-B17B-187E925EC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98F81-7E0A-4BED-A212-8349BE0A137D}" type="datetimeFigureOut">
              <a:rPr lang="en-IE" smtClean="0"/>
              <a:t>26/06/2023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2167AC-1C2A-4FB4-C7DE-F814B3141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DA69DB-EAAF-0F47-8E99-2C35FAFA3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A263-EC18-492F-A50F-9C029E6F949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59490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F8E45-5335-DA69-C39E-F408AA96B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351EA-42FE-8B13-8066-8CF3C1034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3ABDE1-B692-E7B7-E050-49B8D9B19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669825-FA73-CEBE-CF44-16581BFF7A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7B34D2-ABB2-9B1A-01A2-499255D467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7BC2FC-E498-9BA6-ED45-8B1307EAC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98F81-7E0A-4BED-A212-8349BE0A137D}" type="datetimeFigureOut">
              <a:rPr lang="en-IE" smtClean="0"/>
              <a:t>26/06/2023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2B266F-E80C-FCF5-2070-E5B1BE191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745853-8EBC-8A6F-A492-71022BC1C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A263-EC18-492F-A50F-9C029E6F949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73992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FFA83-5AB4-69D6-63E4-AD8D5C816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AD2FAF-670B-C61E-B6CB-46E786E1F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98F81-7E0A-4BED-A212-8349BE0A137D}" type="datetimeFigureOut">
              <a:rPr lang="en-IE" smtClean="0"/>
              <a:t>26/06/2023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EBFDAE-FB2E-3084-AB3D-B0A202735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5AB52E-4896-145E-2B8D-13DDB52B3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A263-EC18-492F-A50F-9C029E6F949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90028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8BE7FE-E7B5-E439-A000-09FA6B270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98F81-7E0A-4BED-A212-8349BE0A137D}" type="datetimeFigureOut">
              <a:rPr lang="en-IE" smtClean="0"/>
              <a:t>26/06/2023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240D9C-ECD1-8363-25B9-B35F0C16E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9DD2F4-22E0-59A2-82C0-BAB0D34D1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A263-EC18-492F-A50F-9C029E6F949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29775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62F66-BDDE-B997-2894-7DE886483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CAD36-FD7A-22FB-2B38-AE76A97BD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ACF4C8-DC1B-BF9C-A3BE-A748611299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95193-0B68-4057-0EF3-1FD6AF357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98F81-7E0A-4BED-A212-8349BE0A137D}" type="datetimeFigureOut">
              <a:rPr lang="en-IE" smtClean="0"/>
              <a:t>26/06/2023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4F1F50-7716-35E2-1EBF-673ADCD43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F10E25-3C78-1537-7793-59CCBF664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A263-EC18-492F-A50F-9C029E6F949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37036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1DAB4-E757-D889-A87C-63462E494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39551C-163D-FF21-6EFB-53C3674840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C7E7E6-31F8-F7AB-4A82-43915EC07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C0F2F6-2A41-100D-CED0-65304CDFC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98F81-7E0A-4BED-A212-8349BE0A137D}" type="datetimeFigureOut">
              <a:rPr lang="en-IE" smtClean="0"/>
              <a:t>26/06/2023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42D6FC-4D7B-64B7-744A-0BE3FFC4B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8BE816-0D82-45D6-37FC-AC9BC75FF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A263-EC18-492F-A50F-9C029E6F949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60466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BC915-E0E3-337E-A9FB-B53D8B700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F34064-C86F-0990-32DB-888373D66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94BEA-A153-4ABD-753C-4F72C6BC52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98F81-7E0A-4BED-A212-8349BE0A137D}" type="datetimeFigureOut">
              <a:rPr lang="en-IE" smtClean="0"/>
              <a:t>26/06/2023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25712-C489-BFEA-1113-C13E8A85C6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E83A-3A72-6E82-07CE-05C9057ACD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7FA263-EC18-492F-A50F-9C029E6F949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95748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UNHSAILLab/SentimentalLIA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" name="Rectangle 1041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83DACF-8BDF-7425-EE0E-629FC07CA8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10" y="3130041"/>
            <a:ext cx="4036334" cy="2387600"/>
          </a:xfrm>
        </p:spPr>
        <p:txBody>
          <a:bodyPr anchor="t">
            <a:normAutofit fontScale="9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E" sz="53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FAKE NEWS SENTIMENT ANALYSIS</a:t>
            </a:r>
            <a:br>
              <a:rPr lang="en-IE" sz="53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IE" sz="3000" dirty="0"/>
            </a:br>
            <a:endParaRPr lang="en-IE" sz="3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CCAE5E-E5A8-8ABE-B228-7B1EBCD939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3809" y="1122362"/>
            <a:ext cx="4036333" cy="1709849"/>
          </a:xfrm>
        </p:spPr>
        <p:txBody>
          <a:bodyPr anchor="b">
            <a:normAutofit fontScale="925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800" b="1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TEAM NAME: TRISHUL</a:t>
            </a:r>
            <a:endParaRPr lang="en-GB" sz="28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800" b="1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DATE: </a:t>
            </a:r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  <a:r>
              <a:rPr lang="en-GB" sz="2800" b="1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June 2023</a:t>
            </a:r>
            <a:endParaRPr lang="en-GB" sz="28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br>
              <a:rPr lang="en-GB" sz="2000" dirty="0"/>
            </a:br>
            <a:endParaRPr lang="en-IE" sz="2000" dirty="0"/>
          </a:p>
        </p:txBody>
      </p:sp>
      <p:grpSp>
        <p:nvGrpSpPr>
          <p:cNvPr id="1044" name="Group 1043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045" name="Rectangle 1044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6" name="Rectangle 104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7" name="Rectangle 104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F364DF-D158-1529-D774-EA3737DD7B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" b="295"/>
          <a:stretch/>
        </p:blipFill>
        <p:spPr bwMode="auto">
          <a:xfrm>
            <a:off x="5922492" y="666728"/>
            <a:ext cx="5536001" cy="546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486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E03E0C-9D0A-A809-551D-A4D7B4AB5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IE" sz="4000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  <a:endParaRPr lang="en-IE" sz="4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5401A7-AB85-7209-21B0-3B4CD4152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en-IN" sz="20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are using some measures as:</a:t>
            </a:r>
            <a:endParaRPr lang="en-IE" sz="20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IN" sz="20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Confusion Matrix (TP, TN, FP, FN, Accuracy, Precision, Recall, Rate, Specificity )</a:t>
            </a:r>
            <a:endParaRPr lang="en-IE" sz="20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IN" sz="20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F1 Score</a:t>
            </a:r>
            <a:endParaRPr lang="en-IE" sz="20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IN" sz="20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RMSE value</a:t>
            </a:r>
            <a:endParaRPr lang="en-IE" sz="20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 algn="just"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sz="20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Visualisations (Training v/s Testing, ROC Curve, AOC Curve)</a:t>
            </a:r>
            <a:endParaRPr lang="en-IE" sz="20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E" sz="20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IE" sz="2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icture containing text, screenshot, diagram, rectangle&#10;&#10;Description automatically generated">
            <a:extLst>
              <a:ext uri="{FF2B5EF4-FFF2-40B4-BE49-F238E27FC236}">
                <a16:creationId xmlns:a16="http://schemas.microsoft.com/office/drawing/2014/main" id="{73067335-1986-5086-D046-EF333F594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" r="7277" b="-1"/>
          <a:stretch/>
        </p:blipFill>
        <p:spPr>
          <a:xfrm>
            <a:off x="5873189" y="590550"/>
            <a:ext cx="5653725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335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876406-00DD-B00A-9435-9A956AB87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313" y="1153571"/>
            <a:ext cx="3625977" cy="4461163"/>
          </a:xfrm>
        </p:spPr>
        <p:txBody>
          <a:bodyPr>
            <a:normAutofit/>
          </a:bodyPr>
          <a:lstStyle/>
          <a:p>
            <a:r>
              <a:rPr lang="en-IE" sz="5400" b="1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Current Status</a:t>
            </a:r>
            <a:endParaRPr lang="en-IE" sz="5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Arc 7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FF593-791D-490E-5742-04FB48A72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en-IN" sz="26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Technical Progress:</a:t>
            </a:r>
          </a:p>
          <a:p>
            <a:pPr algn="just"/>
            <a:r>
              <a:rPr lang="en-IN" sz="26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Gathered dataset, cleaned and pre-processed it.</a:t>
            </a:r>
          </a:p>
          <a:p>
            <a:pPr algn="just"/>
            <a:r>
              <a:rPr lang="en-IN" sz="26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Divided it into train data and test data.</a:t>
            </a:r>
          </a:p>
          <a:p>
            <a:pPr algn="just"/>
            <a:r>
              <a:rPr lang="en-IN" sz="26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Trained ML and Deep Learning models on it to test the accuracy.</a:t>
            </a:r>
          </a:p>
          <a:p>
            <a:pPr algn="just"/>
            <a:r>
              <a:rPr lang="en-IN" sz="26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Worked on the front-end: website prototype.</a:t>
            </a:r>
          </a:p>
          <a:p>
            <a:pPr algn="just"/>
            <a:r>
              <a:rPr lang="en-IN" sz="26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AWS S3 deployment with twitter API.</a:t>
            </a:r>
          </a:p>
          <a:p>
            <a:pPr marL="0" indent="0" algn="just">
              <a:buNone/>
            </a:pPr>
            <a:r>
              <a:rPr lang="en-IE" sz="2600" dirty="0">
                <a:latin typeface="Arial" panose="020B0604020202020204" pitchFamily="34" charset="0"/>
                <a:cs typeface="Arial" panose="020B0604020202020204" pitchFamily="34" charset="0"/>
              </a:rPr>
              <a:t>Management Status:</a:t>
            </a:r>
          </a:p>
          <a:p>
            <a:pPr algn="just"/>
            <a:r>
              <a:rPr lang="en-IE" sz="2600" dirty="0">
                <a:latin typeface="Arial" panose="020B0604020202020204" pitchFamily="34" charset="0"/>
                <a:cs typeface="Arial" panose="020B0604020202020204" pitchFamily="34" charset="0"/>
              </a:rPr>
              <a:t>Daily meetings to discuss progress and plan for the next day.</a:t>
            </a:r>
          </a:p>
          <a:p>
            <a:pPr algn="just"/>
            <a:r>
              <a:rPr lang="en-IE" sz="2600" dirty="0">
                <a:latin typeface="Arial" panose="020B0604020202020204" pitchFamily="34" charset="0"/>
                <a:cs typeface="Arial" panose="020B0604020202020204" pitchFamily="34" charset="0"/>
              </a:rPr>
              <a:t>Assignment of task on </a:t>
            </a:r>
            <a:r>
              <a:rPr lang="en-IE" sz="2600" dirty="0" err="1">
                <a:latin typeface="Arial" panose="020B0604020202020204" pitchFamily="34" charset="0"/>
                <a:cs typeface="Arial" panose="020B0604020202020204" pitchFamily="34" charset="0"/>
              </a:rPr>
              <a:t>ClickUp</a:t>
            </a:r>
            <a:r>
              <a:rPr lang="en-IE" sz="2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1828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F79B0DD-2C63-4EE5-804F-B8E391FC1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27DB8AB-CD55-4C8F-9043-52652B892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3375905-9D60-471C-01BE-C20B9E6D1F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" r="42703" b="10839"/>
          <a:stretch/>
        </p:blipFill>
        <p:spPr>
          <a:xfrm>
            <a:off x="643466" y="640081"/>
            <a:ext cx="5376806" cy="270679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53059C5A-91CB-4024-9B4E-20082E25C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3412518-01C0-51D1-9929-9BD9162594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1" r="42745" b="9666"/>
          <a:stretch/>
        </p:blipFill>
        <p:spPr>
          <a:xfrm>
            <a:off x="6096001" y="643465"/>
            <a:ext cx="5449394" cy="270340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84884BF-A898-4EFF-9504-E13EBE3FF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people in a video conference&#10;&#10;Description automatically generated with low confidence">
            <a:extLst>
              <a:ext uri="{FF2B5EF4-FFF2-40B4-BE49-F238E27FC236}">
                <a16:creationId xmlns:a16="http://schemas.microsoft.com/office/drawing/2014/main" id="{001000F6-7577-94B5-4FE9-B8B3196F39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6" r="5352" b="2"/>
          <a:stretch/>
        </p:blipFill>
        <p:spPr>
          <a:xfrm>
            <a:off x="630915" y="3514512"/>
            <a:ext cx="5376806" cy="270002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B32D337-FDA6-4468-ADB1-7038E5FC0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talking on a video call&#10;&#10;Description automatically generated with low confidence">
            <a:extLst>
              <a:ext uri="{FF2B5EF4-FFF2-40B4-BE49-F238E27FC236}">
                <a16:creationId xmlns:a16="http://schemas.microsoft.com/office/drawing/2014/main" id="{3A414746-FE6D-812C-257C-1A14B753AB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93" b="-2"/>
          <a:stretch/>
        </p:blipFill>
        <p:spPr>
          <a:xfrm>
            <a:off x="6132295" y="3514512"/>
            <a:ext cx="5449394" cy="271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45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79AD2-0D2F-3834-2307-33DA17D97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139" y="144994"/>
            <a:ext cx="10515600" cy="861073"/>
          </a:xfrm>
        </p:spPr>
        <p:txBody>
          <a:bodyPr>
            <a:noAutofit/>
          </a:bodyPr>
          <a:lstStyle/>
          <a:p>
            <a:pPr algn="ctr"/>
            <a:r>
              <a:rPr lang="en-IN" sz="60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Sprint Plan</a:t>
            </a:r>
            <a:endParaRPr lang="en-IE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DBB6D-E7A3-4B49-0606-4795EB3D2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1339850"/>
            <a:ext cx="11458575" cy="5156200"/>
          </a:xfrm>
        </p:spPr>
        <p:txBody>
          <a:bodyPr/>
          <a:lstStyle/>
          <a:p>
            <a:pPr marL="0" indent="0">
              <a:buNone/>
            </a:pPr>
            <a:endParaRPr lang="en-IN" sz="2400" b="1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E" sz="24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IE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9986E7D-7754-C59E-F7BC-C4CF678B1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568948"/>
              </p:ext>
            </p:extLst>
          </p:nvPr>
        </p:nvGraphicFramePr>
        <p:xfrm>
          <a:off x="115077" y="1122893"/>
          <a:ext cx="11961845" cy="5590113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2043404">
                  <a:extLst>
                    <a:ext uri="{9D8B030D-6E8A-4147-A177-3AD203B41FA5}">
                      <a16:colId xmlns:a16="http://schemas.microsoft.com/office/drawing/2014/main" val="3158715115"/>
                    </a:ext>
                  </a:extLst>
                </a:gridCol>
                <a:gridCol w="9918441">
                  <a:extLst>
                    <a:ext uri="{9D8B030D-6E8A-4147-A177-3AD203B41FA5}">
                      <a16:colId xmlns:a16="http://schemas.microsoft.com/office/drawing/2014/main" val="3279095847"/>
                    </a:ext>
                  </a:extLst>
                </a:gridCol>
              </a:tblGrid>
              <a:tr h="1231987">
                <a:tc>
                  <a:txBody>
                    <a:bodyPr/>
                    <a:lstStyle/>
                    <a:p>
                      <a:r>
                        <a:rPr lang="en-IE" dirty="0"/>
                        <a:t>Sprint 1</a:t>
                      </a:r>
                    </a:p>
                    <a:p>
                      <a:r>
                        <a:rPr lang="en-IE" dirty="0"/>
                        <a:t>Week 1 - Week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Conduct research on sentiment analysis techniques and fake news detection algorithms. 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Define project requirements and specifications. 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Set up the development environment and establish version control. 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Assign roles and responsibilities to team members.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800455"/>
                  </a:ext>
                </a:extLst>
              </a:tr>
              <a:tr h="958051">
                <a:tc>
                  <a:txBody>
                    <a:bodyPr/>
                    <a:lstStyle/>
                    <a:p>
                      <a:r>
                        <a:rPr lang="en-IE" dirty="0"/>
                        <a:t>Sprint 2</a:t>
                      </a:r>
                    </a:p>
                    <a:p>
                      <a:r>
                        <a:rPr lang="en-IE" dirty="0"/>
                        <a:t>Week 3 – Week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Train machine learning models using labelled datasets.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Develop basic front-end prototype using HTML, CSS, and JavaScript.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AWS S3 and RDS initial setup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Implement basic server-side functionality for data storage and retrieval.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778306"/>
                  </a:ext>
                </a:extLst>
              </a:tr>
              <a:tr h="1023521">
                <a:tc>
                  <a:txBody>
                    <a:bodyPr/>
                    <a:lstStyle/>
                    <a:p>
                      <a:r>
                        <a:rPr lang="en-IE" dirty="0"/>
                        <a:t>Sprint 3</a:t>
                      </a:r>
                    </a:p>
                    <a:p>
                      <a:r>
                        <a:rPr lang="en-IE" dirty="0"/>
                        <a:t>Week 5 -  Week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dirty="0"/>
                        <a:t>Integrate the front-end and back-end components of the system.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Implement the back-end functionality for sentiment analysis and fake news detection.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Conduct comprehensive testing to ensure accuracy and reliability.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583207"/>
                  </a:ext>
                </a:extLst>
              </a:tr>
              <a:tr h="957165">
                <a:tc>
                  <a:txBody>
                    <a:bodyPr/>
                    <a:lstStyle/>
                    <a:p>
                      <a:r>
                        <a:rPr lang="en-IE" dirty="0"/>
                        <a:t>Sprint 4</a:t>
                      </a:r>
                    </a:p>
                    <a:p>
                      <a:r>
                        <a:rPr lang="en-IE" dirty="0"/>
                        <a:t>Week 7 – Week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Implement real-time analysis capabilities.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Perform system testing and debugging.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Enhance the user interface and improve user experience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83859"/>
                  </a:ext>
                </a:extLst>
              </a:tr>
              <a:tr h="947682">
                <a:tc>
                  <a:txBody>
                    <a:bodyPr/>
                    <a:lstStyle/>
                    <a:p>
                      <a:r>
                        <a:rPr lang="en-IE" dirty="0"/>
                        <a:t>Sprint 5</a:t>
                      </a:r>
                    </a:p>
                    <a:p>
                      <a:r>
                        <a:rPr lang="en-IE" dirty="0"/>
                        <a:t>Week 9 – Week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Conduct thorough performance testing and optimization.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Address any remaining bugs or issues.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Finalize documentation, including user guides and technical documentation.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Prepare for the final presentation and demo. 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297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033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02BA6-1D88-9AC4-507F-96A6EE0E5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IE" sz="5400" b="1">
                <a:latin typeface="Arial" panose="020B0604020202020204" pitchFamily="34" charset="0"/>
                <a:cs typeface="Arial" panose="020B0604020202020204" pitchFamily="34" charset="0"/>
              </a:rPr>
              <a:t>Model Selection</a:t>
            </a:r>
            <a:endParaRPr lang="en-IE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9D61D-10B2-0F0C-A206-4EE67BC62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225" y="2807208"/>
            <a:ext cx="4010025" cy="3410712"/>
          </a:xfrm>
        </p:spPr>
        <p:txBody>
          <a:bodyPr anchor="t">
            <a:normAutofit/>
          </a:bodyPr>
          <a:lstStyle/>
          <a:p>
            <a:pPr algn="just"/>
            <a:r>
              <a:rPr lang="en-IE" sz="2200" dirty="0"/>
              <a:t>Chosen certain set of models based on the  accuracy parameter as shown in the screenshot such as SVC, Random Forest, Logistic Regression, KNN</a:t>
            </a:r>
          </a:p>
        </p:txBody>
      </p:sp>
      <p:pic>
        <p:nvPicPr>
          <p:cNvPr id="4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DF0EF63-851E-2527-884A-7EB97CF603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4" t="29843" r="35065"/>
          <a:stretch/>
        </p:blipFill>
        <p:spPr>
          <a:xfrm>
            <a:off x="5079175" y="640080"/>
            <a:ext cx="6053962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03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DB0B15-C663-BC99-5C3B-06D7CE106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10" y="457200"/>
            <a:ext cx="11532637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Comparing accuracy of model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C7E452-C27E-66AE-96C7-7947F657DB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514" b="474"/>
          <a:stretch/>
        </p:blipFill>
        <p:spPr>
          <a:xfrm>
            <a:off x="6096000" y="2084184"/>
            <a:ext cx="5118429" cy="41459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AFB54E-AD85-E2DD-CD64-266A776265F4}"/>
              </a:ext>
            </a:extLst>
          </p:cNvPr>
          <p:cNvSpPr txBox="1"/>
          <p:nvPr/>
        </p:nvSpPr>
        <p:spPr>
          <a:xfrm>
            <a:off x="8242040" y="6316437"/>
            <a:ext cx="215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Accuracy: 60.75%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3E93EC-3EBF-EF26-2C35-99DC275A34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75" t="27930" r="41172" b="20416"/>
          <a:stretch/>
        </p:blipFill>
        <p:spPr>
          <a:xfrm>
            <a:off x="27370" y="2084184"/>
            <a:ext cx="6119321" cy="39996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41364B-1297-E0BB-7EFD-D2B05398A40F}"/>
              </a:ext>
            </a:extLst>
          </p:cNvPr>
          <p:cNvSpPr txBox="1"/>
          <p:nvPr/>
        </p:nvSpPr>
        <p:spPr>
          <a:xfrm>
            <a:off x="1601755" y="6263154"/>
            <a:ext cx="215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Accuracy: 23.38%</a:t>
            </a:r>
          </a:p>
        </p:txBody>
      </p:sp>
    </p:spTree>
    <p:extLst>
      <p:ext uri="{BB962C8B-B14F-4D97-AF65-F5344CB8AC3E}">
        <p14:creationId xmlns:p14="http://schemas.microsoft.com/office/powerpoint/2010/main" val="2854199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3611E6-F11C-CA89-A069-91F0A605A8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78"/>
          <a:stretch/>
        </p:blipFill>
        <p:spPr>
          <a:xfrm>
            <a:off x="6096000" y="733173"/>
            <a:ext cx="5586367" cy="4983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3C14F8-D74A-8A7D-57F5-C3CD25B7896C}"/>
              </a:ext>
            </a:extLst>
          </p:cNvPr>
          <p:cNvSpPr txBox="1"/>
          <p:nvPr/>
        </p:nvSpPr>
        <p:spPr>
          <a:xfrm>
            <a:off x="8238930" y="5769473"/>
            <a:ext cx="215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Accuracy: 57.90%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CE1B1F-D550-9C55-6F57-BD02403B8B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45" t="34861" r="45703" b="12778"/>
          <a:stretch/>
        </p:blipFill>
        <p:spPr>
          <a:xfrm>
            <a:off x="133350" y="733173"/>
            <a:ext cx="5867399" cy="49837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559600-9022-FCEA-3090-9E6D9DC1BC55}"/>
              </a:ext>
            </a:extLst>
          </p:cNvPr>
          <p:cNvSpPr txBox="1"/>
          <p:nvPr/>
        </p:nvSpPr>
        <p:spPr>
          <a:xfrm>
            <a:off x="1989363" y="5769473"/>
            <a:ext cx="215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Accuracy: 19.48%</a:t>
            </a:r>
          </a:p>
        </p:txBody>
      </p:sp>
    </p:spTree>
    <p:extLst>
      <p:ext uri="{BB962C8B-B14F-4D97-AF65-F5344CB8AC3E}">
        <p14:creationId xmlns:p14="http://schemas.microsoft.com/office/powerpoint/2010/main" val="1679947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74EB5677-A618-9287-81FF-2758094EE9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92" t="32062" r="44892" b="14861"/>
          <a:stretch/>
        </p:blipFill>
        <p:spPr>
          <a:xfrm>
            <a:off x="366032" y="1031350"/>
            <a:ext cx="5568237" cy="44274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0FA001-D89E-098D-B3D2-4C351A89C4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4" r="9947" b="-42"/>
          <a:stretch/>
        </p:blipFill>
        <p:spPr>
          <a:xfrm>
            <a:off x="6451342" y="1031350"/>
            <a:ext cx="5258575" cy="4501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71A3D0-CC82-7119-2D77-8CA926E9754A}"/>
              </a:ext>
            </a:extLst>
          </p:cNvPr>
          <p:cNvSpPr txBox="1"/>
          <p:nvPr/>
        </p:nvSpPr>
        <p:spPr>
          <a:xfrm>
            <a:off x="8400955" y="5758752"/>
            <a:ext cx="215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Accuracy: 62.07%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B31D39-C4C9-183C-4157-DA0CE54CA38D}"/>
              </a:ext>
            </a:extLst>
          </p:cNvPr>
          <p:cNvSpPr txBox="1"/>
          <p:nvPr/>
        </p:nvSpPr>
        <p:spPr>
          <a:xfrm>
            <a:off x="1962246" y="5758752"/>
            <a:ext cx="215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Accuracy: 24.41%</a:t>
            </a:r>
          </a:p>
        </p:txBody>
      </p:sp>
    </p:spTree>
    <p:extLst>
      <p:ext uri="{BB962C8B-B14F-4D97-AF65-F5344CB8AC3E}">
        <p14:creationId xmlns:p14="http://schemas.microsoft.com/office/powerpoint/2010/main" val="4134351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7F2A89-2EF0-EB0B-1D12-4B937B8224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1" r="5181" b="431"/>
          <a:stretch/>
        </p:blipFill>
        <p:spPr>
          <a:xfrm>
            <a:off x="6779271" y="800486"/>
            <a:ext cx="4911986" cy="47328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339D9D-9357-A6A8-B267-1D56D51159A8}"/>
              </a:ext>
            </a:extLst>
          </p:cNvPr>
          <p:cNvSpPr txBox="1"/>
          <p:nvPr/>
        </p:nvSpPr>
        <p:spPr>
          <a:xfrm>
            <a:off x="8658807" y="5744169"/>
            <a:ext cx="215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Accuracy: 62.70%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4FCB16-FF6C-A916-3C3C-35B59856D8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25" t="24861" r="46485" b="23333"/>
          <a:stretch/>
        </p:blipFill>
        <p:spPr>
          <a:xfrm>
            <a:off x="793105" y="800486"/>
            <a:ext cx="4998095" cy="47328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35ACF2-A32A-A073-3A10-0EC4DF26AB44}"/>
              </a:ext>
            </a:extLst>
          </p:cNvPr>
          <p:cNvSpPr txBox="1"/>
          <p:nvPr/>
        </p:nvSpPr>
        <p:spPr>
          <a:xfrm>
            <a:off x="2117271" y="5744169"/>
            <a:ext cx="215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Accuracy: 25.92%</a:t>
            </a:r>
          </a:p>
        </p:txBody>
      </p:sp>
    </p:spTree>
    <p:extLst>
      <p:ext uri="{BB962C8B-B14F-4D97-AF65-F5344CB8AC3E}">
        <p14:creationId xmlns:p14="http://schemas.microsoft.com/office/powerpoint/2010/main" val="3063324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D15B42-1757-25BD-72E8-FEC065E743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1" r="6551"/>
          <a:stretch/>
        </p:blipFill>
        <p:spPr>
          <a:xfrm>
            <a:off x="6709683" y="751330"/>
            <a:ext cx="4581520" cy="45518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D4C06C-A8B3-D6F0-113C-458B25CE0E6F}"/>
              </a:ext>
            </a:extLst>
          </p:cNvPr>
          <p:cNvSpPr txBox="1"/>
          <p:nvPr/>
        </p:nvSpPr>
        <p:spPr>
          <a:xfrm>
            <a:off x="8391330" y="5477069"/>
            <a:ext cx="215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Accuracy: 62.90%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A1DE19D-E212-B430-F2B8-C4C25F3DE4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75" t="38650" r="40859" b="9167"/>
          <a:stretch/>
        </p:blipFill>
        <p:spPr>
          <a:xfrm>
            <a:off x="379802" y="751331"/>
            <a:ext cx="5838304" cy="45518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4EF2F2-7630-9171-F0C6-56E8B0500233}"/>
              </a:ext>
            </a:extLst>
          </p:cNvPr>
          <p:cNvSpPr txBox="1"/>
          <p:nvPr/>
        </p:nvSpPr>
        <p:spPr>
          <a:xfrm>
            <a:off x="1829382" y="5477069"/>
            <a:ext cx="215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Accuracy: 22.75%</a:t>
            </a:r>
          </a:p>
        </p:txBody>
      </p:sp>
    </p:spTree>
    <p:extLst>
      <p:ext uri="{BB962C8B-B14F-4D97-AF65-F5344CB8AC3E}">
        <p14:creationId xmlns:p14="http://schemas.microsoft.com/office/powerpoint/2010/main" val="2153906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9" name="Rectangle 2078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B4620B-CFAB-5AB2-4137-4481EAA71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IE" sz="4000" b="1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INTRODUCTION:</a:t>
            </a:r>
            <a:endParaRPr lang="en-IE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81" name="Group 208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082" name="Rectangle 208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3" name="Rectangle 208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85" name="Rectangle 208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7EE62-CD22-A4C6-804C-C91F007BB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pPr algn="just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GB" sz="2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 of the major and most growing concerns today, affecting individuals and societies.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 </a:t>
            </a:r>
            <a:r>
              <a:rPr lang="en-US" sz="2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information or rumors spread deceptively, posing</a:t>
            </a:r>
            <a:r>
              <a:rPr lang="en-GB" sz="2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threats to social well-being.</a:t>
            </a: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GB" sz="2000" b="0" i="0" u="none" strike="noStrik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GB" sz="2000" b="0" i="0" u="none" strike="noStrike" dirty="0">
              <a:effectLst/>
              <a:latin typeface="Roboto" panose="02000000000000000000" pitchFamily="2" charset="0"/>
            </a:endParaRPr>
          </a:p>
          <a:p>
            <a:endParaRPr lang="en-IE" sz="2000" dirty="0"/>
          </a:p>
        </p:txBody>
      </p:sp>
      <p:sp>
        <p:nvSpPr>
          <p:cNvPr id="2087" name="Rectangle 208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9" name="Rectangle 208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1350770-D6D9-067A-F3F9-59A090B55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3" r="33666" b="1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653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aph with blue and orange bars&#10;&#10;Description automatically generated with low confidence">
            <a:extLst>
              <a:ext uri="{FF2B5EF4-FFF2-40B4-BE49-F238E27FC236}">
                <a16:creationId xmlns:a16="http://schemas.microsoft.com/office/drawing/2014/main" id="{11E306B1-B5D6-2DF1-9746-8FB42112F7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5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987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27">
            <a:extLst>
              <a:ext uri="{FF2B5EF4-FFF2-40B4-BE49-F238E27FC236}">
                <a16:creationId xmlns:a16="http://schemas.microsoft.com/office/drawing/2014/main" id="{EF4CB1B7-AF26-4C13-8E7D-0489A31E4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29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31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 33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06447-36A7-730A-2AA4-0A9469D22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Front- End Development</a:t>
            </a:r>
          </a:p>
        </p:txBody>
      </p:sp>
      <p:sp>
        <p:nvSpPr>
          <p:cNvPr id="44" name="Rectangle 35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D3499C1F-FA21-B684-3487-B5B62014095B}"/>
              </a:ext>
            </a:extLst>
          </p:cNvPr>
          <p:cNvSpPr txBox="1">
            <a:spLocks/>
          </p:cNvSpPr>
          <p:nvPr/>
        </p:nvSpPr>
        <p:spPr>
          <a:xfrm>
            <a:off x="966295" y="2496976"/>
            <a:ext cx="5169097" cy="3931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Text input field for users to enter the news headline and a little description of the news.</a:t>
            </a:r>
          </a:p>
          <a:p>
            <a:pPr marL="0"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Click analyze to initiate the sentiment analysis process.</a:t>
            </a:r>
          </a:p>
          <a:p>
            <a:pPr marL="0"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Uses: NLP techniques to determine whether the sentiment of the headline is positive, negative or neutral.</a:t>
            </a:r>
          </a:p>
          <a:p>
            <a:pPr marL="0" algn="just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After sentiment analysis is complete, the application displays the result on screen.</a:t>
            </a:r>
          </a:p>
          <a:p>
            <a:pPr marL="0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686778-E81D-1D9A-ADE7-09E3974130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30" t="8047" r="25981" b="28114"/>
          <a:stretch/>
        </p:blipFill>
        <p:spPr>
          <a:xfrm>
            <a:off x="6443373" y="3105150"/>
            <a:ext cx="5169097" cy="319896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3D52B0-8505-7433-336B-09652BD87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7788" t="8598" r="27999" b="42787"/>
          <a:stretch/>
        </p:blipFill>
        <p:spPr>
          <a:xfrm>
            <a:off x="6443374" y="8478"/>
            <a:ext cx="5169098" cy="303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74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B343D9-2784-9CD1-E4D4-A01825CB1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9673" y="384137"/>
            <a:ext cx="3597370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Back-End Development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3BF1151-3630-23FF-D0DE-70F8DDCC0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9673" y="4479836"/>
            <a:ext cx="3597370" cy="171547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just">
              <a:buNone/>
            </a:pPr>
            <a:r>
              <a:rPr lang="en-US" sz="24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Created an EC2 instance for deploying our prototype flask app on a public server.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6757706-462C-D952-924E-A8BA1BD93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1" y="1378730"/>
            <a:ext cx="7939254" cy="409990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96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6184C00B-7758-FF14-FF0A-B7D440CFDFE3}"/>
              </a:ext>
            </a:extLst>
          </p:cNvPr>
          <p:cNvSpPr txBox="1">
            <a:spLocks/>
          </p:cNvSpPr>
          <p:nvPr/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Used a software known as WinSCP to connect our EC2 instances locally and deploying flask app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F086545-3568-F03D-C718-C2B8835A8F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042" b="1"/>
          <a:stretch/>
        </p:blipFill>
        <p:spPr>
          <a:xfrm>
            <a:off x="5815230" y="588342"/>
            <a:ext cx="5786052" cy="563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13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289EF-355A-4632-E8AF-D67B79CED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>
                <a:latin typeface="Arial" panose="020B0604020202020204" pitchFamily="34" charset="0"/>
                <a:cs typeface="Arial" panose="020B0604020202020204" pitchFamily="34" charset="0"/>
              </a:rPr>
              <a:t>AWS Services for end-to-end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D2F37-60E2-26CE-ABC0-747D12E1E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136" y="1595535"/>
            <a:ext cx="10888823" cy="4897340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SageMaker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: Fully managed machine learning service, designed to simplify the process of building, training, and deploying machine learning models at scale.</a:t>
            </a:r>
          </a:p>
          <a:p>
            <a:pPr algn="just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Lambda: Serverless computing service that allows to run our code without provisioning or managing servers.</a:t>
            </a:r>
          </a:p>
          <a:p>
            <a:pPr algn="just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Route 53: Scalable and highly available Domain Name System (DNS) web service provided by AWS designed to route end users to internet applications by translating domain names into IP addresses.</a:t>
            </a:r>
          </a:p>
          <a:p>
            <a:pPr algn="just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RDS: Managed database service provided by Amazon Web Services (AWS). Simplifies the process of setting up, operating, and scaling relational databases in the cloud.</a:t>
            </a:r>
          </a:p>
          <a:p>
            <a:pPr algn="just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S3 (Simple Storage Service): Highly scalable and durable object storage service. Allows storage and retrieval of any amount of data from anywhere on the web.</a:t>
            </a:r>
          </a:p>
          <a:p>
            <a:pPr algn="just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AWS IAM (Identity and Access Management): Helps manage access to AWS resources by creating users, groups, and roles with specific permissions.</a:t>
            </a:r>
            <a:endParaRPr lang="en-I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865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A910FD-9E19-341D-5EEC-4B988F202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b="1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881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4BC912-B375-8AD1-99FC-6CD46ACA7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04" y="1153572"/>
            <a:ext cx="3672629" cy="44611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Fake News? 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31733-DD7F-D375-F32C-B7420EB33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algn="just"/>
            <a:r>
              <a:rPr lang="en-IN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 or misleading information presented as news or factual reporting. </a:t>
            </a:r>
          </a:p>
          <a:p>
            <a:pPr algn="just"/>
            <a:r>
              <a:rPr lang="en-IN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Intentionally created or spread with the intention to deceive or misinform readers. </a:t>
            </a:r>
          </a:p>
          <a:p>
            <a:pPr algn="just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IN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 be found in various forms, such as fabricated stories, manipulated images or videos, or exaggerated claims.</a:t>
            </a:r>
          </a:p>
        </p:txBody>
      </p:sp>
    </p:spTree>
    <p:extLst>
      <p:ext uri="{BB962C8B-B14F-4D97-AF65-F5344CB8AC3E}">
        <p14:creationId xmlns:p14="http://schemas.microsoft.com/office/powerpoint/2010/main" val="4077399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2117B8-8167-0D4A-7262-4DB941926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165" y="1153571"/>
            <a:ext cx="3591959" cy="44611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 of News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04D49-84A9-E87F-623E-1E488414D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algn="just"/>
            <a:r>
              <a:rPr lang="en-IN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Disinformation: Deliberate spreading of false or misleading information with the intent to deceive or manipulate.</a:t>
            </a:r>
          </a:p>
          <a:p>
            <a:pPr algn="just"/>
            <a:r>
              <a:rPr lang="en-IN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Fake news: False or misleading information presented as news, often created to mislead or generate attention.</a:t>
            </a:r>
          </a:p>
          <a:p>
            <a:pPr algn="just"/>
            <a:r>
              <a:rPr lang="en-IN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Misinformation: False or inaccurate information shared unintentionally, without malicious intent.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739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7BFF93-7303-D2BF-FE14-5B4B778A5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80" y="246888"/>
            <a:ext cx="4762245" cy="1828802"/>
          </a:xfrm>
        </p:spPr>
        <p:txBody>
          <a:bodyPr anchor="b">
            <a:normAutofit fontScale="90000"/>
          </a:bodyPr>
          <a:lstStyle/>
          <a:p>
            <a:r>
              <a:rPr lang="en-IE" sz="4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Overview of project objectives</a:t>
            </a:r>
            <a:endParaRPr lang="en-IE" sz="4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82A34-62C2-D543-49C9-8FB162B9B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80" y="2492121"/>
            <a:ext cx="4467359" cy="4290059"/>
          </a:xfrm>
        </p:spPr>
        <p:txBody>
          <a:bodyPr anchor="t">
            <a:normAutofit fontScale="92500" lnSpcReduction="10000"/>
          </a:bodyPr>
          <a:lstStyle/>
          <a:p>
            <a:r>
              <a:rPr lang="en-IN" sz="2600" b="1" u="sng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en-IN" sz="2600" b="1" u="sng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ain </a:t>
            </a:r>
            <a:r>
              <a:rPr lang="en-IN" sz="2600" b="1" u="sng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</a:t>
            </a:r>
            <a:r>
              <a:rPr lang="en-IN" sz="2600" b="1" u="sng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bjective</a:t>
            </a:r>
            <a:r>
              <a:rPr lang="en-IN" sz="26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</a:p>
          <a:p>
            <a:pPr algn="just"/>
            <a:endParaRPr lang="en-IN" sz="19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19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en-IN" sz="19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create a model for FAKE NEWS SENTIMENT ANALYSIS. </a:t>
            </a:r>
            <a:br>
              <a:rPr lang="en-IN" sz="19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9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en-IN" sz="19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analyse if the misinformation spread across social media, articles etc is real or fake.</a:t>
            </a:r>
            <a:endParaRPr lang="en-IN" sz="19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19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are building a model, for end-to-end user connectivity, where a user can put some text or headline of news and the model helps in detecting whether it is fake or real. </a:t>
            </a:r>
          </a:p>
          <a:p>
            <a:pPr algn="just"/>
            <a:r>
              <a:rPr lang="en-IN" sz="19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Target audience: Anyone who consume news and information online through any of the social media platform, organisation, articles etc.</a:t>
            </a:r>
          </a:p>
          <a:p>
            <a:endParaRPr lang="en-IE" sz="17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E" sz="17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616C7D-A4EC-450F-8779-07C6C7B5F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338" y="2391156"/>
            <a:ext cx="7189201" cy="432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127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02691-99D5-81C4-0ACB-FD0F91954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915" y="606490"/>
            <a:ext cx="11601062" cy="5579706"/>
          </a:xfrm>
        </p:spPr>
        <p:txBody>
          <a:bodyPr/>
          <a:lstStyle/>
          <a:p>
            <a:pPr algn="just"/>
            <a:r>
              <a:rPr lang="en-IN" sz="2400" b="1" u="sng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Need</a:t>
            </a:r>
            <a:r>
              <a:rPr lang="en-IN" sz="24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IN" sz="20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lot of fake news during covid mislead people, created a situation of panic. Social media and news articles are full of fake news about celebrities, political events, health-care etc. This leads to fear and confusion.</a:t>
            </a:r>
          </a:p>
          <a:p>
            <a:pPr marL="0" indent="0" algn="just">
              <a:buNone/>
            </a:pPr>
            <a:r>
              <a:rPr lang="en-IN" sz="20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News should be true to: </a:t>
            </a:r>
          </a:p>
          <a:p>
            <a:pPr marL="0" indent="0" algn="just">
              <a:buNone/>
            </a:pPr>
            <a:r>
              <a:rPr lang="en-IN" sz="20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1. Preserve the truth</a:t>
            </a:r>
            <a:r>
              <a:rPr lang="en-IN" sz="20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</a:p>
          <a:p>
            <a:pPr marL="0" indent="0" algn="just">
              <a:buNone/>
            </a:pPr>
            <a:r>
              <a:rPr lang="en-IN" sz="20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2. </a:t>
            </a:r>
            <a:r>
              <a:rPr lang="en-IN" sz="20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</a:t>
            </a:r>
            <a:r>
              <a:rPr lang="en-IN" sz="20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rotect public discourse</a:t>
            </a:r>
          </a:p>
          <a:p>
            <a:pPr marL="0" indent="0" algn="just">
              <a:buNone/>
            </a:pPr>
            <a:r>
              <a:rPr lang="en-IN" sz="20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3. Prevent Harm</a:t>
            </a:r>
          </a:p>
          <a:p>
            <a:pPr marL="0" indent="0" algn="just">
              <a:buNone/>
            </a:pPr>
            <a:r>
              <a:rPr lang="en-IN" sz="20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4. Promote critical thinking</a:t>
            </a:r>
          </a:p>
          <a:p>
            <a:pPr marL="0" indent="0" algn="just">
              <a:buNone/>
            </a:pPr>
            <a:r>
              <a:rPr lang="en-IN" sz="20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5. Build trust in informational sources</a:t>
            </a:r>
            <a:endParaRPr lang="en-IN" sz="20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1800" b="0" i="0" kern="100" dirty="0">
              <a:solidFill>
                <a:srgbClr val="20212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29422C-6B0F-BF70-8117-9B3F7BB27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236" y="2855167"/>
            <a:ext cx="3966581" cy="39561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B545D7C-7649-13E8-5C33-79F8071B200D}"/>
              </a:ext>
            </a:extLst>
          </p:cNvPr>
          <p:cNvSpPr txBox="1"/>
          <p:nvPr/>
        </p:nvSpPr>
        <p:spPr>
          <a:xfrm>
            <a:off x="6699380" y="2703530"/>
            <a:ext cx="1740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News?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C4FE5D-D210-CA98-2753-AAB29A0B55C4}"/>
              </a:ext>
            </a:extLst>
          </p:cNvPr>
          <p:cNvSpPr txBox="1"/>
          <p:nvPr/>
        </p:nvSpPr>
        <p:spPr>
          <a:xfrm>
            <a:off x="9344219" y="2703344"/>
            <a:ext cx="2155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Fake News?</a:t>
            </a:r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1925F7A9-191B-780D-7FBC-3D7D7EB2F4F8}"/>
              </a:ext>
            </a:extLst>
          </p:cNvPr>
          <p:cNvSpPr/>
          <p:nvPr/>
        </p:nvSpPr>
        <p:spPr>
          <a:xfrm>
            <a:off x="6344816" y="1312897"/>
            <a:ext cx="4968162" cy="1343794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semester, Simon is giving A+ grade to everybody.</a:t>
            </a:r>
          </a:p>
        </p:txBody>
      </p:sp>
    </p:spTree>
    <p:extLst>
      <p:ext uri="{BB962C8B-B14F-4D97-AF65-F5344CB8AC3E}">
        <p14:creationId xmlns:p14="http://schemas.microsoft.com/office/powerpoint/2010/main" val="3367928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CB2AF-5C91-70BF-8A17-5EC776462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endParaRPr lang="en-IN" sz="2400" b="1" u="sng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400" b="1" u="sng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challenge</a:t>
            </a:r>
            <a:r>
              <a:rPr lang="en-IN" sz="24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</a:p>
          <a:p>
            <a:pPr marL="0" indent="0" algn="just">
              <a:buNone/>
            </a:pPr>
            <a:r>
              <a:rPr lang="en-IN" sz="20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build a sustainable model, giving a good accuracy in predicting the fake news and analysing sentiments, giving a reliable information to our users.</a:t>
            </a:r>
          </a:p>
          <a:p>
            <a:endParaRPr lang="en-IN" sz="18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IN" sz="18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IE" sz="18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E" sz="18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IE" sz="1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86C3BB5-A540-1D65-EC05-794D06537C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479669"/>
              </p:ext>
            </p:extLst>
          </p:nvPr>
        </p:nvGraphicFramePr>
        <p:xfrm>
          <a:off x="5987738" y="1296354"/>
          <a:ext cx="5628019" cy="4032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905">
                  <a:extLst>
                    <a:ext uri="{9D8B030D-6E8A-4147-A177-3AD203B41FA5}">
                      <a16:colId xmlns:a16="http://schemas.microsoft.com/office/drawing/2014/main" val="1641739756"/>
                    </a:ext>
                  </a:extLst>
                </a:gridCol>
                <a:gridCol w="2535123">
                  <a:extLst>
                    <a:ext uri="{9D8B030D-6E8A-4147-A177-3AD203B41FA5}">
                      <a16:colId xmlns:a16="http://schemas.microsoft.com/office/drawing/2014/main" val="2011050974"/>
                    </a:ext>
                  </a:extLst>
                </a:gridCol>
                <a:gridCol w="2637991">
                  <a:extLst>
                    <a:ext uri="{9D8B030D-6E8A-4147-A177-3AD203B41FA5}">
                      <a16:colId xmlns:a16="http://schemas.microsoft.com/office/drawing/2014/main" val="2840251534"/>
                    </a:ext>
                  </a:extLst>
                </a:gridCol>
              </a:tblGrid>
              <a:tr h="362096">
                <a:tc>
                  <a:txBody>
                    <a:bodyPr/>
                    <a:lstStyle/>
                    <a:p>
                      <a:endParaRPr lang="en-IE" sz="1600"/>
                    </a:p>
                  </a:txBody>
                  <a:tcPr marL="82294" marR="82294" marT="41147" marB="41147"/>
                </a:tc>
                <a:tc>
                  <a:txBody>
                    <a:bodyPr/>
                    <a:lstStyle/>
                    <a:p>
                      <a:r>
                        <a:rPr lang="en-IE" sz="1600"/>
                        <a:t>Real News</a:t>
                      </a:r>
                    </a:p>
                  </a:txBody>
                  <a:tcPr marL="82294" marR="82294" marT="41147" marB="41147"/>
                </a:tc>
                <a:tc>
                  <a:txBody>
                    <a:bodyPr/>
                    <a:lstStyle/>
                    <a:p>
                      <a:r>
                        <a:rPr lang="en-IE" sz="1600"/>
                        <a:t>Fake News</a:t>
                      </a:r>
                    </a:p>
                  </a:txBody>
                  <a:tcPr marL="82294" marR="82294" marT="41147" marB="41147"/>
                </a:tc>
                <a:extLst>
                  <a:ext uri="{0D108BD9-81ED-4DB2-BD59-A6C34878D82A}">
                    <a16:rowId xmlns:a16="http://schemas.microsoft.com/office/drawing/2014/main" val="1933538032"/>
                  </a:ext>
                </a:extLst>
              </a:tr>
              <a:tr h="855862">
                <a:tc>
                  <a:txBody>
                    <a:bodyPr/>
                    <a:lstStyle/>
                    <a:p>
                      <a:r>
                        <a:rPr lang="en-IE" sz="1600"/>
                        <a:t>1.</a:t>
                      </a:r>
                    </a:p>
                  </a:txBody>
                  <a:tcPr marL="82294" marR="82294" marT="41147" marB="4114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Comes from a respected news outlet</a:t>
                      </a:r>
                      <a:endParaRPr lang="en-IE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294" marR="82294" marT="41147" marB="4114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Comes from an unfamiliar resource</a:t>
                      </a:r>
                      <a:endParaRPr lang="en-IE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IE" sz="1600"/>
                    </a:p>
                  </a:txBody>
                  <a:tcPr marL="82294" marR="82294" marT="41147" marB="41147"/>
                </a:tc>
                <a:extLst>
                  <a:ext uri="{0D108BD9-81ED-4DB2-BD59-A6C34878D82A}">
                    <a16:rowId xmlns:a16="http://schemas.microsoft.com/office/drawing/2014/main" val="2956198531"/>
                  </a:ext>
                </a:extLst>
              </a:tr>
              <a:tr h="855862">
                <a:tc>
                  <a:txBody>
                    <a:bodyPr/>
                    <a:lstStyle/>
                    <a:p>
                      <a:r>
                        <a:rPr lang="en-IE" sz="1600"/>
                        <a:t>2.</a:t>
                      </a:r>
                    </a:p>
                  </a:txBody>
                  <a:tcPr marL="82294" marR="82294" marT="41147" marB="41147"/>
                </a:tc>
                <a:tc>
                  <a:txBody>
                    <a:bodyPr/>
                    <a:lstStyle/>
                    <a:p>
                      <a:r>
                        <a:rPr lang="en-IN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Headline matches the rest of the article</a:t>
                      </a:r>
                      <a:endParaRPr lang="en-IE" sz="1600"/>
                    </a:p>
                  </a:txBody>
                  <a:tcPr marL="82294" marR="82294" marT="41147" marB="4114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Headline is outrageous or does not match article.</a:t>
                      </a:r>
                      <a:endParaRPr lang="en-IE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IE" sz="1600"/>
                    </a:p>
                  </a:txBody>
                  <a:tcPr marL="82294" marR="82294" marT="41147" marB="41147"/>
                </a:tc>
                <a:extLst>
                  <a:ext uri="{0D108BD9-81ED-4DB2-BD59-A6C34878D82A}">
                    <a16:rowId xmlns:a16="http://schemas.microsoft.com/office/drawing/2014/main" val="84604911"/>
                  </a:ext>
                </a:extLst>
              </a:tr>
              <a:tr h="1102745">
                <a:tc>
                  <a:txBody>
                    <a:bodyPr/>
                    <a:lstStyle/>
                    <a:p>
                      <a:r>
                        <a:rPr lang="en-IE" sz="1600"/>
                        <a:t>3.</a:t>
                      </a:r>
                    </a:p>
                  </a:txBody>
                  <a:tcPr marL="82294" marR="82294" marT="41147" marB="4114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URL matches the news source.</a:t>
                      </a:r>
                      <a:endParaRPr lang="en-IE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IE" sz="1600"/>
                    </a:p>
                  </a:txBody>
                  <a:tcPr marL="82294" marR="82294" marT="41147" marB="4114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URL looks strange and doesn’t match the news outlet</a:t>
                      </a:r>
                      <a:endParaRPr lang="en-IE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IE" sz="1600"/>
                    </a:p>
                  </a:txBody>
                  <a:tcPr marL="82294" marR="82294" marT="41147" marB="41147"/>
                </a:tc>
                <a:extLst>
                  <a:ext uri="{0D108BD9-81ED-4DB2-BD59-A6C34878D82A}">
                    <a16:rowId xmlns:a16="http://schemas.microsoft.com/office/drawing/2014/main" val="2901095020"/>
                  </a:ext>
                </a:extLst>
              </a:tr>
              <a:tr h="855862">
                <a:tc>
                  <a:txBody>
                    <a:bodyPr/>
                    <a:lstStyle/>
                    <a:p>
                      <a:r>
                        <a:rPr lang="en-IE" sz="1600"/>
                        <a:t>4.</a:t>
                      </a:r>
                    </a:p>
                  </a:txBody>
                  <a:tcPr marL="82294" marR="82294" marT="41147" marB="4114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Has a real time / current date.</a:t>
                      </a:r>
                      <a:endParaRPr lang="en-IE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IE" sz="1600"/>
                    </a:p>
                  </a:txBody>
                  <a:tcPr marL="82294" marR="82294" marT="41147" marB="41147"/>
                </a:tc>
                <a:tc>
                  <a:txBody>
                    <a:bodyPr/>
                    <a:lstStyle/>
                    <a:p>
                      <a:r>
                        <a:rPr lang="en-IN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Either old date or no date coverage</a:t>
                      </a:r>
                      <a:endParaRPr lang="en-IE" sz="1600"/>
                    </a:p>
                  </a:txBody>
                  <a:tcPr marL="82294" marR="82294" marT="41147" marB="41147"/>
                </a:tc>
                <a:extLst>
                  <a:ext uri="{0D108BD9-81ED-4DB2-BD59-A6C34878D82A}">
                    <a16:rowId xmlns:a16="http://schemas.microsoft.com/office/drawing/2014/main" val="13194493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6760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602EF4-CEF7-F798-1ABB-0E37A7249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009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E" sz="5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Technology Stack</a:t>
            </a:r>
            <a:endParaRPr lang="en-IE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71F6C-AA05-59C4-26E6-B4BC6F1D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lvl="0" indent="0" algn="just">
              <a:buNone/>
            </a:pPr>
            <a:r>
              <a:rPr lang="en-IN" sz="2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Key Technologies: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en-IN" sz="2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Back-end: MySQL, FLASK, </a:t>
            </a:r>
            <a:endParaRPr lang="en-IE" sz="2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en-IN" sz="2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Front-end (website): HTML with markdown preprocessor, CSS with SCSS preprocessor and normalise base, JavaScript with Babel Preprocessor</a:t>
            </a:r>
            <a:endParaRPr lang="en-IE" sz="2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en-IN" sz="2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ML modelling: Naïve Bayes, KNN, Linear Regression, Logistic Regression, Support Vector Machine, Random Forest</a:t>
            </a:r>
            <a:endParaRPr lang="en-IE" sz="2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en-IN" sz="2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Python libraries: pandas, </a:t>
            </a:r>
            <a:r>
              <a:rPr lang="en-IN" sz="2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numpy</a:t>
            </a:r>
            <a:r>
              <a:rPr lang="en-IN" sz="2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IN" sz="2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sklearn</a:t>
            </a:r>
            <a:r>
              <a:rPr lang="en-IN" sz="2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matplotlib, </a:t>
            </a:r>
            <a:r>
              <a:rPr lang="en-IN" sz="22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tensorflow</a:t>
            </a:r>
            <a:endParaRPr lang="en-IE" sz="2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en-IN" sz="2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 learning modelling: CNN</a:t>
            </a:r>
            <a:endParaRPr lang="en-IE" sz="2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2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AWS cloud: EC2, S3, RDS</a:t>
            </a:r>
            <a:endParaRPr lang="en-IE" sz="22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E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270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22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Freeform: Shape 24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0" name="Freeform: Shape 26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5E9BDC-3A0C-B44B-BA44-48DF0AB99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87529"/>
            <a:ext cx="4832802" cy="1243584"/>
          </a:xfrm>
        </p:spPr>
        <p:txBody>
          <a:bodyPr>
            <a:normAutofit/>
          </a:bodyPr>
          <a:lstStyle/>
          <a:p>
            <a:r>
              <a:rPr lang="en-IE" sz="3400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Sources</a:t>
            </a:r>
            <a:endParaRPr lang="en-IE" sz="3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98536-6CAE-1B21-F23D-3C00993D9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5150125" cy="3664351"/>
          </a:xfrm>
        </p:spPr>
        <p:txBody>
          <a:bodyPr>
            <a:normAutofit/>
          </a:bodyPr>
          <a:lstStyle/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source: Git Hub: </a:t>
            </a:r>
            <a:r>
              <a:rPr lang="en-IN" sz="1800" u="sng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https://github.com/UNHSAILLab/SentimentalLIAR</a:t>
            </a:r>
            <a:endParaRPr lang="en-IE" sz="18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will be splitting the data into our training and testing model, for running of our model and getting the accuracy.</a:t>
            </a:r>
            <a:endParaRPr lang="en-IE" sz="18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data is stored in the format of CSV(excel files), which will be read later in a python notebook.</a:t>
            </a:r>
            <a:endParaRPr lang="en-IE" sz="18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I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B01C45-D88C-EEBB-C1AB-9171F352B0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56" t="7361" r="10859" b="5324"/>
          <a:stretch/>
        </p:blipFill>
        <p:spPr>
          <a:xfrm>
            <a:off x="5858978" y="18288"/>
            <a:ext cx="6333022" cy="3232987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1305452-09D2-D7FE-3253-0D2525C48C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8" t="16800" r="9531" b="17823"/>
          <a:stretch/>
        </p:blipFill>
        <p:spPr>
          <a:xfrm>
            <a:off x="5858978" y="3349690"/>
            <a:ext cx="6333023" cy="350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81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3190</TotalTime>
  <Words>1229</Words>
  <Application>Microsoft Office PowerPoint</Application>
  <PresentationFormat>Widescreen</PresentationFormat>
  <Paragraphs>141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Courier New</vt:lpstr>
      <vt:lpstr>Roboto</vt:lpstr>
      <vt:lpstr>Symbol</vt:lpstr>
      <vt:lpstr>Office Theme</vt:lpstr>
      <vt:lpstr>FAKE NEWS SENTIMENT ANALYSIS  </vt:lpstr>
      <vt:lpstr>INTRODUCTION:</vt:lpstr>
      <vt:lpstr>What is Fake News? </vt:lpstr>
      <vt:lpstr>Types of News</vt:lpstr>
      <vt:lpstr>Overview of project objectives</vt:lpstr>
      <vt:lpstr>PowerPoint Presentation</vt:lpstr>
      <vt:lpstr>PowerPoint Presentation</vt:lpstr>
      <vt:lpstr>Technology Stack</vt:lpstr>
      <vt:lpstr>Data Sources</vt:lpstr>
      <vt:lpstr>Evaluation</vt:lpstr>
      <vt:lpstr>Current Status</vt:lpstr>
      <vt:lpstr>PowerPoint Presentation</vt:lpstr>
      <vt:lpstr>Sprint Plan</vt:lpstr>
      <vt:lpstr>Model Selection</vt:lpstr>
      <vt:lpstr>Comparing accuracy of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Front- End Development</vt:lpstr>
      <vt:lpstr>Back-End Development</vt:lpstr>
      <vt:lpstr>PowerPoint Presentation</vt:lpstr>
      <vt:lpstr>AWS Services for end-to-end deployment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FAKE NEWS SENTIMENT ANALYSIS</dc:title>
  <dc:creator>Arushi Khera</dc:creator>
  <cp:lastModifiedBy>Arushi Khera</cp:lastModifiedBy>
  <cp:revision>28</cp:revision>
  <dcterms:created xsi:type="dcterms:W3CDTF">2023-06-10T19:07:06Z</dcterms:created>
  <dcterms:modified xsi:type="dcterms:W3CDTF">2023-06-26T14:41:00Z</dcterms:modified>
</cp:coreProperties>
</file>